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Znikomit" charset="1" panose="02000203000000000000"/>
      <p:regular r:id="rId13"/>
    </p:embeddedFont>
    <p:embeddedFont>
      <p:font typeface="Lato" charset="1" panose="020F0502020204030203"/>
      <p:regular r:id="rId14"/>
    </p:embeddedFont>
    <p:embeddedFont>
      <p:font typeface="Poppins" charset="1" panose="00000500000000000000"/>
      <p:regular r:id="rId15"/>
    </p:embeddedFont>
    <p:embeddedFont>
      <p:font typeface="Canva Sans" charset="1" panose="020B0503030501040103"/>
      <p:regular r:id="rId16"/>
    </p:embeddedFont>
    <p:embeddedFont>
      <p:font typeface="Canva Sans Medium" charset="1" panose="020B0603030501040103"/>
      <p:regular r:id="rId17"/>
    </p:embeddedFont>
    <p:embeddedFont>
      <p:font typeface="Canva Sans Bold" charset="1" panose="020B0803030501040103"/>
      <p:regular r:id="rId18"/>
    </p:embeddedFont>
    <p:embeddedFont>
      <p:font typeface="Poppins Bold" charset="1" panose="00000800000000000000"/>
      <p:regular r:id="rId19"/>
    </p:embeddedFont>
    <p:embeddedFont>
      <p:font typeface="Lato Bold" charset="1" panose="020F0502020204030203"/>
      <p:regular r:id="rId20"/>
    </p:embeddedFont>
    <p:embeddedFont>
      <p:font typeface="Didact Gothic" charset="1" panose="000005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svg>
</file>

<file path=ppt/media/image14.jpe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sv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pn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svg" Type="http://schemas.openxmlformats.org/officeDocument/2006/relationships/image"/><Relationship Id="rId2" Target="../media/image1.png" Type="http://schemas.openxmlformats.org/officeDocument/2006/relationships/image"/><Relationship Id="rId3" Target="../media/image16.png" Type="http://schemas.openxmlformats.org/officeDocument/2006/relationships/image"/><Relationship Id="rId4" Target="../media/image15.pn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 Id="rId7" Target="../media/image19.png" Type="http://schemas.openxmlformats.org/officeDocument/2006/relationships/image"/><Relationship Id="rId8" Target="../media/image20.svg" Type="http://schemas.openxmlformats.org/officeDocument/2006/relationships/image"/><Relationship Id="rId9" Target="../media/image2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2" Target="../media/image10.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28665" y="645697"/>
            <a:ext cx="16598104" cy="995428"/>
            <a:chOff x="0" y="0"/>
            <a:chExt cx="4371517" cy="262170"/>
          </a:xfrm>
        </p:grpSpPr>
        <p:sp>
          <p:nvSpPr>
            <p:cNvPr name="Freeform 3" id="3"/>
            <p:cNvSpPr/>
            <p:nvPr/>
          </p:nvSpPr>
          <p:spPr>
            <a:xfrm flipH="false" flipV="false" rot="0">
              <a:off x="0" y="0"/>
              <a:ext cx="4371517" cy="262170"/>
            </a:xfrm>
            <a:custGeom>
              <a:avLst/>
              <a:gdLst/>
              <a:ahLst/>
              <a:cxnLst/>
              <a:rect r="r" b="b" t="t" l="l"/>
              <a:pathLst>
                <a:path h="262170" w="4371517">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4371517" cy="30027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5651837" y="289333"/>
            <a:ext cx="12112509" cy="8707633"/>
          </a:xfrm>
          <a:custGeom>
            <a:avLst/>
            <a:gdLst/>
            <a:ahLst/>
            <a:cxnLst/>
            <a:rect r="r" b="b" t="t" l="l"/>
            <a:pathLst>
              <a:path h="8707633" w="12112509">
                <a:moveTo>
                  <a:pt x="0" y="0"/>
                </a:moveTo>
                <a:lnTo>
                  <a:pt x="12112509" y="0"/>
                </a:lnTo>
                <a:lnTo>
                  <a:pt x="12112509" y="8707633"/>
                </a:lnTo>
                <a:lnTo>
                  <a:pt x="0" y="8707633"/>
                </a:lnTo>
                <a:lnTo>
                  <a:pt x="0" y="0"/>
                </a:lnTo>
                <a:close/>
              </a:path>
            </a:pathLst>
          </a:custGeom>
          <a:blipFill>
            <a:blip r:embed="rId2"/>
            <a:stretch>
              <a:fillRect l="0" t="-501" r="0" b="0"/>
            </a:stretch>
          </a:blipFill>
        </p:spPr>
      </p:sp>
      <p:sp>
        <p:nvSpPr>
          <p:cNvPr name="Freeform 6" id="6"/>
          <p:cNvSpPr/>
          <p:nvPr/>
        </p:nvSpPr>
        <p:spPr>
          <a:xfrm flipH="false" flipV="false" rot="0">
            <a:off x="12850445"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7173813"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171305" y="879197"/>
            <a:ext cx="528429" cy="528429"/>
          </a:xfrm>
          <a:custGeom>
            <a:avLst/>
            <a:gdLst/>
            <a:ahLst/>
            <a:cxnLst/>
            <a:rect r="r" b="b" t="t" l="l"/>
            <a:pathLst>
              <a:path h="528429" w="528429">
                <a:moveTo>
                  <a:pt x="0" y="0"/>
                </a:moveTo>
                <a:lnTo>
                  <a:pt x="528429" y="0"/>
                </a:lnTo>
                <a:lnTo>
                  <a:pt x="528429" y="528429"/>
                </a:lnTo>
                <a:lnTo>
                  <a:pt x="0" y="52842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928665" y="2432613"/>
            <a:ext cx="11411477" cy="2184510"/>
          </a:xfrm>
          <a:prstGeom prst="rect">
            <a:avLst/>
          </a:prstGeom>
        </p:spPr>
        <p:txBody>
          <a:bodyPr anchor="t" rtlCol="false" tIns="0" lIns="0" bIns="0" rIns="0">
            <a:spAutoFit/>
          </a:bodyPr>
          <a:lstStyle/>
          <a:p>
            <a:pPr algn="l">
              <a:lnSpc>
                <a:spcPts val="15959"/>
              </a:lnSpc>
            </a:pPr>
            <a:r>
              <a:rPr lang="en-US" sz="14508">
                <a:gradFill>
                  <a:gsLst>
                    <a:gs pos="0">
                      <a:srgbClr val="7B2D9F">
                        <a:alpha val="100000"/>
                      </a:srgbClr>
                    </a:gs>
                    <a:gs pos="100000">
                      <a:srgbClr val="FDD82E">
                        <a:alpha val="100000"/>
                      </a:srgbClr>
                    </a:gs>
                  </a:gsLst>
                  <a:lin ang="5400000"/>
                </a:gradFill>
                <a:latin typeface="Znikomit"/>
                <a:ea typeface="Znikomit"/>
                <a:cs typeface="Znikomit"/>
                <a:sym typeface="Znikomit"/>
              </a:rPr>
              <a:t>ALCHEMY </a:t>
            </a:r>
          </a:p>
        </p:txBody>
      </p:sp>
      <p:sp>
        <p:nvSpPr>
          <p:cNvPr name="Freeform 10" id="10"/>
          <p:cNvSpPr/>
          <p:nvPr/>
        </p:nvSpPr>
        <p:spPr>
          <a:xfrm flipH="false" flipV="false" rot="0">
            <a:off x="928665"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1" id="11"/>
          <p:cNvSpPr txBox="true"/>
          <p:nvPr/>
        </p:nvSpPr>
        <p:spPr>
          <a:xfrm rot="0">
            <a:off x="1896669" y="882426"/>
            <a:ext cx="3755168" cy="464820"/>
          </a:xfrm>
          <a:prstGeom prst="rect">
            <a:avLst/>
          </a:prstGeom>
        </p:spPr>
        <p:txBody>
          <a:bodyPr anchor="t" rtlCol="false" tIns="0" lIns="0" bIns="0" rIns="0">
            <a:spAutoFit/>
          </a:bodyPr>
          <a:lstStyle/>
          <a:p>
            <a:pPr algn="l">
              <a:lnSpc>
                <a:spcPts val="3779"/>
              </a:lnSpc>
              <a:spcBef>
                <a:spcPct val="0"/>
              </a:spcBef>
            </a:pPr>
            <a:r>
              <a:rPr lang="en-US" sz="2700">
                <a:solidFill>
                  <a:srgbClr val="E5E1DA"/>
                </a:solidFill>
                <a:latin typeface="Lato"/>
                <a:ea typeface="Lato"/>
                <a:cs typeface="Lato"/>
                <a:sym typeface="Lato"/>
              </a:rPr>
              <a:t>PENTAGON</a:t>
            </a:r>
          </a:p>
        </p:txBody>
      </p:sp>
      <p:sp>
        <p:nvSpPr>
          <p:cNvPr name="TextBox 12" id="12"/>
          <p:cNvSpPr txBox="true"/>
          <p:nvPr/>
        </p:nvSpPr>
        <p:spPr>
          <a:xfrm rot="0">
            <a:off x="928665" y="6833868"/>
            <a:ext cx="7762921" cy="566420"/>
          </a:xfrm>
          <a:prstGeom prst="rect">
            <a:avLst/>
          </a:prstGeom>
        </p:spPr>
        <p:txBody>
          <a:bodyPr anchor="t" rtlCol="false" tIns="0" lIns="0" bIns="0" rIns="0">
            <a:spAutoFit/>
          </a:bodyPr>
          <a:lstStyle/>
          <a:p>
            <a:pPr algn="l">
              <a:lnSpc>
                <a:spcPts val="4480"/>
              </a:lnSpc>
              <a:spcBef>
                <a:spcPct val="0"/>
              </a:spcBef>
            </a:pPr>
            <a:r>
              <a:rPr lang="en-US" sz="3200">
                <a:gradFill>
                  <a:gsLst>
                    <a:gs pos="0">
                      <a:srgbClr val="8C52FF">
                        <a:alpha val="100000"/>
                      </a:srgbClr>
                    </a:gs>
                    <a:gs pos="100000">
                      <a:srgbClr val="5CE1E6">
                        <a:alpha val="100000"/>
                      </a:srgbClr>
                    </a:gs>
                  </a:gsLst>
                  <a:lin ang="0"/>
                </a:gradFill>
                <a:latin typeface="Poppins"/>
                <a:ea typeface="Poppins"/>
                <a:cs typeface="Poppins"/>
                <a:sym typeface="Poppins"/>
              </a:rPr>
              <a:t>VELOCITY </a:t>
            </a:r>
          </a:p>
        </p:txBody>
      </p:sp>
      <p:sp>
        <p:nvSpPr>
          <p:cNvPr name="TextBox 13" id="13"/>
          <p:cNvSpPr txBox="true"/>
          <p:nvPr/>
        </p:nvSpPr>
        <p:spPr>
          <a:xfrm rot="0">
            <a:off x="7773888" y="9244648"/>
            <a:ext cx="3701778"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8p.akash2008@gmail.com</a:t>
            </a:r>
          </a:p>
        </p:txBody>
      </p:sp>
      <p:sp>
        <p:nvSpPr>
          <p:cNvPr name="TextBox 14" id="14"/>
          <p:cNvSpPr txBox="true"/>
          <p:nvPr/>
        </p:nvSpPr>
        <p:spPr>
          <a:xfrm rot="0">
            <a:off x="13451260" y="9244648"/>
            <a:ext cx="4313086"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NITW</a:t>
            </a:r>
          </a:p>
        </p:txBody>
      </p:sp>
      <p:sp>
        <p:nvSpPr>
          <p:cNvPr name="TextBox 15" id="15"/>
          <p:cNvSpPr txBox="true"/>
          <p:nvPr/>
        </p:nvSpPr>
        <p:spPr>
          <a:xfrm rot="0">
            <a:off x="1524329" y="9297670"/>
            <a:ext cx="2249924" cy="389255"/>
          </a:xfrm>
          <a:prstGeom prst="rect">
            <a:avLst/>
          </a:prstGeom>
        </p:spPr>
        <p:txBody>
          <a:bodyPr anchor="t" rtlCol="false" tIns="0" lIns="0" bIns="0" rIns="0">
            <a:spAutoFit/>
          </a:bodyPr>
          <a:lstStyle/>
          <a:p>
            <a:pPr algn="ctr">
              <a:lnSpc>
                <a:spcPts val="3220"/>
              </a:lnSpc>
            </a:pPr>
            <a:r>
              <a:rPr lang="en-US" sz="2300">
                <a:solidFill>
                  <a:srgbClr val="FFFFFF"/>
                </a:solidFill>
                <a:latin typeface="Canva Sans"/>
                <a:ea typeface="Canva Sans"/>
                <a:cs typeface="Canva Sans"/>
                <a:sym typeface="Canva Sans"/>
              </a:rPr>
              <a:t>LOCAL HOST.....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1542318">
            <a:off x="12037037"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grpSp>
        <p:nvGrpSpPr>
          <p:cNvPr name="Group 3" id="3"/>
          <p:cNvGrpSpPr/>
          <p:nvPr/>
        </p:nvGrpSpPr>
        <p:grpSpPr>
          <a:xfrm rot="0">
            <a:off x="1311637" y="2869726"/>
            <a:ext cx="15148103" cy="6825520"/>
            <a:chOff x="0" y="0"/>
            <a:chExt cx="3989624" cy="1797668"/>
          </a:xfrm>
        </p:grpSpPr>
        <p:sp>
          <p:nvSpPr>
            <p:cNvPr name="Freeform 4" id="4"/>
            <p:cNvSpPr/>
            <p:nvPr/>
          </p:nvSpPr>
          <p:spPr>
            <a:xfrm flipH="false" flipV="false" rot="0">
              <a:off x="0" y="0"/>
              <a:ext cx="3989624" cy="1797668"/>
            </a:xfrm>
            <a:custGeom>
              <a:avLst/>
              <a:gdLst/>
              <a:ahLst/>
              <a:cxnLst/>
              <a:rect r="r" b="b" t="t" l="l"/>
              <a:pathLst>
                <a:path h="1797668" w="3989624">
                  <a:moveTo>
                    <a:pt x="10222" y="0"/>
                  </a:moveTo>
                  <a:lnTo>
                    <a:pt x="3979402" y="0"/>
                  </a:lnTo>
                  <a:cubicBezTo>
                    <a:pt x="3982113" y="0"/>
                    <a:pt x="3984713" y="1077"/>
                    <a:pt x="3986630" y="2994"/>
                  </a:cubicBezTo>
                  <a:cubicBezTo>
                    <a:pt x="3988546" y="4911"/>
                    <a:pt x="3989624" y="7511"/>
                    <a:pt x="3989624" y="10222"/>
                  </a:cubicBezTo>
                  <a:lnTo>
                    <a:pt x="3989624" y="1787446"/>
                  </a:lnTo>
                  <a:cubicBezTo>
                    <a:pt x="3989624" y="1790157"/>
                    <a:pt x="3988546" y="1792757"/>
                    <a:pt x="3986630" y="1794674"/>
                  </a:cubicBezTo>
                  <a:cubicBezTo>
                    <a:pt x="3984713" y="1796591"/>
                    <a:pt x="3982113" y="1797668"/>
                    <a:pt x="3979402" y="1797668"/>
                  </a:cubicBezTo>
                  <a:lnTo>
                    <a:pt x="10222" y="1797668"/>
                  </a:lnTo>
                  <a:cubicBezTo>
                    <a:pt x="4576" y="1797668"/>
                    <a:pt x="0" y="1793092"/>
                    <a:pt x="0" y="1787446"/>
                  </a:cubicBezTo>
                  <a:lnTo>
                    <a:pt x="0" y="10222"/>
                  </a:lnTo>
                  <a:cubicBezTo>
                    <a:pt x="0" y="7511"/>
                    <a:pt x="1077" y="4911"/>
                    <a:pt x="2994" y="2994"/>
                  </a:cubicBezTo>
                  <a:cubicBezTo>
                    <a:pt x="4911" y="1077"/>
                    <a:pt x="7511" y="0"/>
                    <a:pt x="10222" y="0"/>
                  </a:cubicBezTo>
                  <a:close/>
                </a:path>
              </a:pathLst>
            </a:custGeom>
            <a:solidFill>
              <a:srgbClr val="000000"/>
            </a:solidFill>
            <a:ln w="38100" cap="sq">
              <a:solidFill>
                <a:srgbClr val="E5E1DA"/>
              </a:solidFill>
              <a:prstDash val="solid"/>
              <a:miter/>
            </a:ln>
          </p:spPr>
        </p:sp>
        <p:sp>
          <p:nvSpPr>
            <p:cNvPr name="TextBox 5" id="5"/>
            <p:cNvSpPr txBox="true"/>
            <p:nvPr/>
          </p:nvSpPr>
          <p:spPr>
            <a:xfrm>
              <a:off x="0" y="-38100"/>
              <a:ext cx="3989624" cy="1835768"/>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147874" y="7962921"/>
            <a:ext cx="5747719" cy="3384081"/>
          </a:xfrm>
          <a:custGeom>
            <a:avLst/>
            <a:gdLst/>
            <a:ahLst/>
            <a:cxnLst/>
            <a:rect r="r" b="b" t="t" l="l"/>
            <a:pathLst>
              <a:path h="3384081" w="5747719">
                <a:moveTo>
                  <a:pt x="0" y="0"/>
                </a:moveTo>
                <a:lnTo>
                  <a:pt x="5747719" y="0"/>
                </a:lnTo>
                <a:lnTo>
                  <a:pt x="5747719" y="3384080"/>
                </a:lnTo>
                <a:lnTo>
                  <a:pt x="0" y="3384080"/>
                </a:lnTo>
                <a:lnTo>
                  <a:pt x="0" y="0"/>
                </a:lnTo>
                <a:close/>
              </a:path>
            </a:pathLst>
          </a:custGeom>
          <a:blipFill>
            <a:blip r:embed="rId3"/>
            <a:stretch>
              <a:fillRect l="-18302" t="0" r="0" b="-143185"/>
            </a:stretch>
          </a:blipFill>
        </p:spPr>
      </p:sp>
      <p:sp>
        <p:nvSpPr>
          <p:cNvPr name="Freeform 7" id="7"/>
          <p:cNvSpPr/>
          <p:nvPr/>
        </p:nvSpPr>
        <p:spPr>
          <a:xfrm flipH="false" flipV="false" rot="0">
            <a:off x="14977667" y="1672055"/>
            <a:ext cx="896420" cy="896420"/>
          </a:xfrm>
          <a:custGeom>
            <a:avLst/>
            <a:gdLst/>
            <a:ahLst/>
            <a:cxnLst/>
            <a:rect r="r" b="b" t="t" l="l"/>
            <a:pathLst>
              <a:path h="896420" w="896420">
                <a:moveTo>
                  <a:pt x="0" y="0"/>
                </a:moveTo>
                <a:lnTo>
                  <a:pt x="896421" y="0"/>
                </a:lnTo>
                <a:lnTo>
                  <a:pt x="896421"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725985" y="1028700"/>
            <a:ext cx="8895308" cy="1091565"/>
          </a:xfrm>
          <a:prstGeom prst="rect">
            <a:avLst/>
          </a:prstGeom>
        </p:spPr>
        <p:txBody>
          <a:bodyPr anchor="t" rtlCol="false" tIns="0" lIns="0" bIns="0" rIns="0">
            <a:spAutoFit/>
          </a:bodyPr>
          <a:lstStyle/>
          <a:p>
            <a:pPr algn="l">
              <a:lnSpc>
                <a:spcPts val="7919"/>
              </a:lnSpc>
            </a:pPr>
            <a:r>
              <a:rPr lang="en-US" sz="7199">
                <a:solidFill>
                  <a:srgbClr val="FBF9F1"/>
                </a:solidFill>
                <a:latin typeface="Znikomit"/>
                <a:ea typeface="Znikomit"/>
                <a:cs typeface="Znikomit"/>
                <a:sym typeface="Znikomit"/>
              </a:rPr>
              <a:t>TEAM PENTAGON </a:t>
            </a:r>
          </a:p>
        </p:txBody>
      </p:sp>
      <p:sp>
        <p:nvSpPr>
          <p:cNvPr name="TextBox 9" id="9"/>
          <p:cNvSpPr txBox="true"/>
          <p:nvPr/>
        </p:nvSpPr>
        <p:spPr>
          <a:xfrm rot="0">
            <a:off x="1311637" y="2803051"/>
            <a:ext cx="15148103" cy="2000551"/>
          </a:xfrm>
          <a:prstGeom prst="rect">
            <a:avLst/>
          </a:prstGeom>
        </p:spPr>
        <p:txBody>
          <a:bodyPr anchor="t" rtlCol="false" tIns="0" lIns="0" bIns="0" rIns="0">
            <a:spAutoFit/>
          </a:bodyPr>
          <a:lstStyle/>
          <a:p>
            <a:pPr algn="ctr">
              <a:lnSpc>
                <a:spcPts val="4533"/>
              </a:lnSpc>
            </a:pPr>
            <a:r>
              <a:rPr lang="en-US" sz="3238" b="true">
                <a:solidFill>
                  <a:srgbClr val="FBF9F1"/>
                </a:solidFill>
                <a:latin typeface="Canva Sans Medium"/>
                <a:ea typeface="Canva Sans Medium"/>
                <a:cs typeface="Canva Sans Medium"/>
                <a:sym typeface="Canva Sans Medium"/>
              </a:rPr>
              <a:t>⭐ Team Introduction</a:t>
            </a:r>
          </a:p>
          <a:p>
            <a:pPr algn="ctr">
              <a:lnSpc>
                <a:spcPts val="2835"/>
              </a:lnSpc>
            </a:pPr>
            <a:r>
              <a:rPr lang="en-US" sz="2025">
                <a:solidFill>
                  <a:srgbClr val="FBF9F1"/>
                </a:solidFill>
                <a:latin typeface="Canva Sans"/>
                <a:ea typeface="Canva Sans"/>
                <a:cs typeface="Canva Sans"/>
                <a:sym typeface="Canva Sans"/>
              </a:rPr>
              <a:t>We are a four‑member team combining creativity, logic, and strong collaboration to build a completely functional generative‑AI tool within 24 hours. Each of us brings a unique skillset that fits perfectly into the project:</a:t>
            </a:r>
          </a:p>
          <a:p>
            <a:pPr algn="ctr">
              <a:lnSpc>
                <a:spcPts val="5933"/>
              </a:lnSpc>
            </a:pPr>
          </a:p>
        </p:txBody>
      </p:sp>
      <p:sp>
        <p:nvSpPr>
          <p:cNvPr name="TextBox 10" id="10"/>
          <p:cNvSpPr txBox="true"/>
          <p:nvPr/>
        </p:nvSpPr>
        <p:spPr>
          <a:xfrm rot="0">
            <a:off x="0" y="4424451"/>
            <a:ext cx="17203338" cy="5429884"/>
          </a:xfrm>
          <a:prstGeom prst="rect">
            <a:avLst/>
          </a:prstGeom>
        </p:spPr>
        <p:txBody>
          <a:bodyPr anchor="t" rtlCol="false" tIns="0" lIns="0" bIns="0" rIns="0">
            <a:spAutoFit/>
          </a:bodyPr>
          <a:lstStyle/>
          <a:p>
            <a:pPr algn="ctr">
              <a:lnSpc>
                <a:spcPts val="3080"/>
              </a:lnSpc>
            </a:pPr>
            <a:r>
              <a:rPr lang="en-US" sz="2200" b="true">
                <a:solidFill>
                  <a:srgbClr val="FBF9F1"/>
                </a:solidFill>
                <a:latin typeface="Canva Sans Bold"/>
                <a:ea typeface="Canva Sans Bold"/>
                <a:cs typeface="Canva Sans Bold"/>
                <a:sym typeface="Canva Sans Bold"/>
              </a:rPr>
              <a:t>👑 Mahesh – Project Lead &amp; Integration</a:t>
            </a:r>
          </a:p>
          <a:p>
            <a:pPr algn="ctr">
              <a:lnSpc>
                <a:spcPts val="2520"/>
              </a:lnSpc>
            </a:pPr>
            <a:r>
              <a:rPr lang="en-US" sz="1800" b="true">
                <a:solidFill>
                  <a:srgbClr val="FBF9F1"/>
                </a:solidFill>
                <a:latin typeface="Canva Sans Bold"/>
                <a:ea typeface="Canva Sans Bold"/>
                <a:cs typeface="Canva Sans Bold"/>
                <a:sym typeface="Canva Sans Bold"/>
              </a:rPr>
              <a:t>Keeps the team aligned, defines the scope, and connects the frontend with the backend.</a:t>
            </a:r>
          </a:p>
          <a:p>
            <a:pPr algn="ctr">
              <a:lnSpc>
                <a:spcPts val="2520"/>
              </a:lnSpc>
            </a:pPr>
            <a:r>
              <a:rPr lang="en-US" sz="1800" b="true">
                <a:solidFill>
                  <a:srgbClr val="FBF9F1"/>
                </a:solidFill>
                <a:latin typeface="Canva Sans Bold"/>
                <a:ea typeface="Canva Sans Bold"/>
                <a:cs typeface="Canva Sans Bold"/>
                <a:sym typeface="Canva Sans Bold"/>
              </a:rPr>
              <a:t> Ensures the project works smoothly as one complete system.</a:t>
            </a:r>
          </a:p>
          <a:p>
            <a:pPr algn="ctr">
              <a:lnSpc>
                <a:spcPts val="2940"/>
              </a:lnSpc>
            </a:pPr>
          </a:p>
          <a:p>
            <a:pPr algn="ctr">
              <a:lnSpc>
                <a:spcPts val="3080"/>
              </a:lnSpc>
            </a:pPr>
            <a:r>
              <a:rPr lang="en-US" sz="2200" b="true">
                <a:solidFill>
                  <a:srgbClr val="FBF9F1"/>
                </a:solidFill>
                <a:latin typeface="Canva Sans Bold"/>
                <a:ea typeface="Canva Sans Bold"/>
                <a:cs typeface="Canva Sans Bold"/>
                <a:sym typeface="Canva Sans Bold"/>
              </a:rPr>
              <a:t>👨‍💻 Suhas – Backend &amp; AI Logic</a:t>
            </a:r>
          </a:p>
          <a:p>
            <a:pPr algn="ctr">
              <a:lnSpc>
                <a:spcPts val="2520"/>
              </a:lnSpc>
            </a:pPr>
            <a:r>
              <a:rPr lang="en-US" sz="1800" b="true">
                <a:solidFill>
                  <a:srgbClr val="FBF9F1"/>
                </a:solidFill>
                <a:latin typeface="Canva Sans Bold"/>
                <a:ea typeface="Canva Sans Bold"/>
                <a:cs typeface="Canva Sans Bold"/>
                <a:sym typeface="Canva Sans Bold"/>
              </a:rPr>
              <a:t>Builds the Flask API, designs the AI‑assisted content‑generation logic, and </a:t>
            </a:r>
          </a:p>
          <a:p>
            <a:pPr algn="ctr">
              <a:lnSpc>
                <a:spcPts val="2520"/>
              </a:lnSpc>
            </a:pPr>
            <a:r>
              <a:rPr lang="en-US" sz="1800" b="true">
                <a:solidFill>
                  <a:srgbClr val="FBF9F1"/>
                </a:solidFill>
                <a:latin typeface="Canva Sans Bold"/>
                <a:ea typeface="Canva Sans Bold"/>
                <a:cs typeface="Canva Sans Bold"/>
                <a:sym typeface="Canva Sans Bold"/>
              </a:rPr>
              <a:t>makes sure every prompt produces meaningful and stable output.</a:t>
            </a:r>
          </a:p>
          <a:p>
            <a:pPr algn="ctr">
              <a:lnSpc>
                <a:spcPts val="2940"/>
              </a:lnSpc>
            </a:pPr>
          </a:p>
          <a:p>
            <a:pPr algn="ctr">
              <a:lnSpc>
                <a:spcPts val="3080"/>
              </a:lnSpc>
            </a:pPr>
            <a:r>
              <a:rPr lang="en-US" sz="2200" b="true">
                <a:solidFill>
                  <a:srgbClr val="FBF9F1"/>
                </a:solidFill>
                <a:latin typeface="Canva Sans Bold"/>
                <a:ea typeface="Canva Sans Bold"/>
                <a:cs typeface="Canva Sans Bold"/>
                <a:sym typeface="Canva Sans Bold"/>
              </a:rPr>
              <a:t>🎨 Soham – Frontend &amp; UI Developer</a:t>
            </a:r>
          </a:p>
          <a:p>
            <a:pPr algn="ctr">
              <a:lnSpc>
                <a:spcPts val="2520"/>
              </a:lnSpc>
            </a:pPr>
            <a:r>
              <a:rPr lang="en-US" sz="1800" b="true">
                <a:solidFill>
                  <a:srgbClr val="FBF9F1"/>
                </a:solidFill>
                <a:latin typeface="Canva Sans Bold"/>
                <a:ea typeface="Canva Sans Bold"/>
                <a:cs typeface="Canva Sans Bold"/>
                <a:sym typeface="Canva Sans Bold"/>
              </a:rPr>
              <a:t>Creates the entire website interface using HTML and CSS, building a clean and </a:t>
            </a:r>
          </a:p>
          <a:p>
            <a:pPr algn="ctr">
              <a:lnSpc>
                <a:spcPts val="2520"/>
              </a:lnSpc>
            </a:pPr>
            <a:r>
              <a:rPr lang="en-US" sz="1800" b="true">
                <a:solidFill>
                  <a:srgbClr val="FBF9F1"/>
                </a:solidFill>
                <a:latin typeface="Canva Sans Bold"/>
                <a:ea typeface="Canva Sans Bold"/>
                <a:cs typeface="Canva Sans Bold"/>
                <a:sym typeface="Canva Sans Bold"/>
              </a:rPr>
              <a:t>user‑friendly poster preview that makes the project visually strong.</a:t>
            </a:r>
          </a:p>
          <a:p>
            <a:pPr algn="ctr">
              <a:lnSpc>
                <a:spcPts val="2940"/>
              </a:lnSpc>
            </a:pPr>
          </a:p>
          <a:p>
            <a:pPr algn="ctr">
              <a:lnSpc>
                <a:spcPts val="3080"/>
              </a:lnSpc>
            </a:pPr>
            <a:r>
              <a:rPr lang="en-US" sz="2200" b="true">
                <a:solidFill>
                  <a:srgbClr val="FBF9F1"/>
                </a:solidFill>
                <a:latin typeface="Canva Sans Bold"/>
                <a:ea typeface="Canva Sans Bold"/>
                <a:cs typeface="Canva Sans Bold"/>
                <a:sym typeface="Canva Sans Bold"/>
              </a:rPr>
              <a:t>🧪🎤 Akash – Testing &amp; Pitch</a:t>
            </a:r>
          </a:p>
          <a:p>
            <a:pPr algn="ctr">
              <a:lnSpc>
                <a:spcPts val="2520"/>
              </a:lnSpc>
            </a:pPr>
            <a:r>
              <a:rPr lang="en-US" sz="1800" b="true">
                <a:solidFill>
                  <a:srgbClr val="FBF9F1"/>
                </a:solidFill>
                <a:latin typeface="Canva Sans Bold"/>
                <a:ea typeface="Canva Sans Bold"/>
                <a:cs typeface="Canva Sans Bold"/>
                <a:sym typeface="Canva Sans Bold"/>
              </a:rPr>
              <a:t>Tests the system to prevent demo failures, prepares the documentation, and </a:t>
            </a:r>
          </a:p>
          <a:p>
            <a:pPr algn="ctr">
              <a:lnSpc>
                <a:spcPts val="2380"/>
              </a:lnSpc>
            </a:pPr>
            <a:r>
              <a:rPr lang="en-US" sz="1700" b="true">
                <a:solidFill>
                  <a:srgbClr val="FBF9F1"/>
                </a:solidFill>
                <a:latin typeface="Canva Sans Bold"/>
                <a:ea typeface="Canva Sans Bold"/>
                <a:cs typeface="Canva Sans Bold"/>
                <a:sym typeface="Canva Sans Bold"/>
              </a:rPr>
              <a:t>delivers the final pitch with clarity and confidence.</a:t>
            </a:r>
          </a:p>
          <a:p>
            <a:pPr algn="ctr">
              <a:lnSpc>
                <a:spcPts val="2100"/>
              </a:lnSpc>
            </a:pP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383875" y="0"/>
            <a:ext cx="6904125" cy="10287000"/>
            <a:chOff x="0" y="0"/>
            <a:chExt cx="950116" cy="1415652"/>
          </a:xfrm>
        </p:grpSpPr>
        <p:sp>
          <p:nvSpPr>
            <p:cNvPr name="Freeform 3" id="3"/>
            <p:cNvSpPr/>
            <p:nvPr/>
          </p:nvSpPr>
          <p:spPr>
            <a:xfrm flipH="false" flipV="false" rot="0">
              <a:off x="0" y="0"/>
              <a:ext cx="950116" cy="1415652"/>
            </a:xfrm>
            <a:custGeom>
              <a:avLst/>
              <a:gdLst/>
              <a:ahLst/>
              <a:cxnLst/>
              <a:rect r="r" b="b" t="t" l="l"/>
              <a:pathLst>
                <a:path h="1415652" w="950116">
                  <a:moveTo>
                    <a:pt x="0" y="0"/>
                  </a:moveTo>
                  <a:lnTo>
                    <a:pt x="950116" y="0"/>
                  </a:lnTo>
                  <a:lnTo>
                    <a:pt x="950116" y="1415652"/>
                  </a:lnTo>
                  <a:lnTo>
                    <a:pt x="0" y="1415652"/>
                  </a:lnTo>
                  <a:close/>
                </a:path>
              </a:pathLst>
            </a:custGeom>
            <a:blipFill>
              <a:blip r:embed="rId2"/>
              <a:stretch>
                <a:fillRect l="0" t="-9244" r="-8446" b="0"/>
              </a:stretch>
            </a:blipFill>
            <a:ln cap="sq">
              <a:noFill/>
              <a:prstDash val="solid"/>
              <a:miter/>
            </a:ln>
          </p:spPr>
        </p:sp>
      </p:grpSp>
      <p:grpSp>
        <p:nvGrpSpPr>
          <p:cNvPr name="Group 4" id="4"/>
          <p:cNvGrpSpPr/>
          <p:nvPr/>
        </p:nvGrpSpPr>
        <p:grpSpPr>
          <a:xfrm rot="0">
            <a:off x="1028700" y="1482999"/>
            <a:ext cx="12577332" cy="8137251"/>
            <a:chOff x="0" y="0"/>
            <a:chExt cx="3312548" cy="2143144"/>
          </a:xfrm>
        </p:grpSpPr>
        <p:sp>
          <p:nvSpPr>
            <p:cNvPr name="Freeform 5" id="5"/>
            <p:cNvSpPr/>
            <p:nvPr/>
          </p:nvSpPr>
          <p:spPr>
            <a:xfrm flipH="false" flipV="false" rot="0">
              <a:off x="0" y="0"/>
              <a:ext cx="3312549" cy="2143144"/>
            </a:xfrm>
            <a:custGeom>
              <a:avLst/>
              <a:gdLst/>
              <a:ahLst/>
              <a:cxnLst/>
              <a:rect r="r" b="b" t="t" l="l"/>
              <a:pathLst>
                <a:path h="2143144" w="3312549">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sp>
        <p:sp>
          <p:nvSpPr>
            <p:cNvPr name="TextBox 6" id="6"/>
            <p:cNvSpPr txBox="true"/>
            <p:nvPr/>
          </p:nvSpPr>
          <p:spPr>
            <a:xfrm>
              <a:off x="0" y="-38100"/>
              <a:ext cx="3312548" cy="2181244"/>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true" flipV="false" rot="6626729">
            <a:off x="-8130685" y="1817905"/>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3"/>
            <a:stretch>
              <a:fillRect l="0" t="0" r="0" b="0"/>
            </a:stretch>
          </a:blipFill>
        </p:spPr>
      </p:sp>
      <p:sp>
        <p:nvSpPr>
          <p:cNvPr name="Freeform 8" id="8"/>
          <p:cNvSpPr/>
          <p:nvPr/>
        </p:nvSpPr>
        <p:spPr>
          <a:xfrm flipH="false" flipV="false" rot="0">
            <a:off x="10212631" y="378290"/>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2683564" y="4342765"/>
            <a:ext cx="9267604" cy="1553845"/>
          </a:xfrm>
          <a:prstGeom prst="rect">
            <a:avLst/>
          </a:prstGeom>
        </p:spPr>
        <p:txBody>
          <a:bodyPr anchor="t" rtlCol="false" tIns="0" lIns="0" bIns="0" rIns="0">
            <a:spAutoFit/>
          </a:bodyPr>
          <a:lstStyle/>
          <a:p>
            <a:pPr algn="l">
              <a:lnSpc>
                <a:spcPts val="3080"/>
              </a:lnSpc>
            </a:pPr>
            <a:r>
              <a:rPr lang="en-US" sz="2200">
                <a:solidFill>
                  <a:srgbClr val="E5E1DA"/>
                </a:solidFill>
                <a:latin typeface="Lato"/>
                <a:ea typeface="Lato"/>
                <a:cs typeface="Lato"/>
                <a:sym typeface="Lato"/>
              </a:rPr>
              <a:t>Marketing design can be challenging for people who don’t have design skills or access to professional tools. Creating posters, banners, or promotional content often takes time, effort, and familiarity with complex software.</a:t>
            </a:r>
          </a:p>
          <a:p>
            <a:pPr algn="l">
              <a:lnSpc>
                <a:spcPts val="3080"/>
              </a:lnSpc>
              <a:spcBef>
                <a:spcPct val="0"/>
              </a:spcBef>
            </a:pPr>
          </a:p>
        </p:txBody>
      </p:sp>
      <p:sp>
        <p:nvSpPr>
          <p:cNvPr name="TextBox 10" id="10"/>
          <p:cNvSpPr txBox="true"/>
          <p:nvPr/>
        </p:nvSpPr>
        <p:spPr>
          <a:xfrm rot="0">
            <a:off x="2339023" y="2285225"/>
            <a:ext cx="8043479" cy="987425"/>
          </a:xfrm>
          <a:prstGeom prst="rect">
            <a:avLst/>
          </a:prstGeom>
        </p:spPr>
        <p:txBody>
          <a:bodyPr anchor="t" rtlCol="false" tIns="0" lIns="0" bIns="0" rIns="0">
            <a:spAutoFit/>
          </a:bodyPr>
          <a:lstStyle/>
          <a:p>
            <a:pPr algn="l">
              <a:lnSpc>
                <a:spcPts val="7150"/>
              </a:lnSpc>
            </a:pPr>
            <a:r>
              <a:rPr lang="en-US" sz="6500" b="true">
                <a:solidFill>
                  <a:srgbClr val="FBF9F1"/>
                </a:solidFill>
                <a:latin typeface="Poppins Bold"/>
                <a:ea typeface="Poppins Bold"/>
                <a:cs typeface="Poppins Bold"/>
                <a:sym typeface="Poppins Bold"/>
              </a:rPr>
              <a:t>INTRODUCTION</a:t>
            </a:r>
          </a:p>
        </p:txBody>
      </p:sp>
      <p:sp>
        <p:nvSpPr>
          <p:cNvPr name="TextBox 11" id="11"/>
          <p:cNvSpPr txBox="true"/>
          <p:nvPr/>
        </p:nvSpPr>
        <p:spPr>
          <a:xfrm rot="0">
            <a:off x="4248089" y="6294893"/>
            <a:ext cx="8320396" cy="3002837"/>
          </a:xfrm>
          <a:prstGeom prst="rect">
            <a:avLst/>
          </a:prstGeom>
        </p:spPr>
        <p:txBody>
          <a:bodyPr anchor="t" rtlCol="false" tIns="0" lIns="0" bIns="0" rIns="0">
            <a:spAutoFit/>
          </a:bodyPr>
          <a:lstStyle/>
          <a:p>
            <a:pPr algn="l">
              <a:lnSpc>
                <a:spcPts val="2966"/>
              </a:lnSpc>
            </a:pPr>
            <a:r>
              <a:rPr lang="en-US" sz="2118">
                <a:solidFill>
                  <a:srgbClr val="E5E1DA"/>
                </a:solidFill>
                <a:latin typeface="Lato"/>
                <a:ea typeface="Lato"/>
                <a:cs typeface="Lato"/>
                <a:sym typeface="Lato"/>
              </a:rPr>
              <a:t>Our project solves this challenge by introducing a generative AI tool that transforms simple text prompts into ready‑to‑use marketing content. Instead of spending time on design decisions, users can input a short description, and the system instantly generates a headline, tagline, and call‑to‑action placed within a clean poster layout. The goal is to make design accessible, fast, and intuitive for everyone — especially those with no design background.</a:t>
            </a:r>
          </a:p>
          <a:p>
            <a:pPr algn="l">
              <a:lnSpc>
                <a:spcPts val="2966"/>
              </a:lnSpc>
              <a:spcBef>
                <a:spcPct val="0"/>
              </a:spcBef>
            </a:pP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5400000">
            <a:off x="4438636" y="4802688"/>
            <a:ext cx="8729104" cy="681625"/>
            <a:chOff x="0" y="0"/>
            <a:chExt cx="2299023" cy="179523"/>
          </a:xfrm>
        </p:grpSpPr>
        <p:sp>
          <p:nvSpPr>
            <p:cNvPr name="Freeform 3" id="3"/>
            <p:cNvSpPr/>
            <p:nvPr/>
          </p:nvSpPr>
          <p:spPr>
            <a:xfrm flipH="false" flipV="false" rot="0">
              <a:off x="0" y="0"/>
              <a:ext cx="2299023" cy="179523"/>
            </a:xfrm>
            <a:custGeom>
              <a:avLst/>
              <a:gdLst/>
              <a:ahLst/>
              <a:cxnLst/>
              <a:rect r="r" b="b" t="t" l="l"/>
              <a:pathLst>
                <a:path h="179523" w="22990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2299023" cy="21762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8574588" y="926782"/>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6" id="6"/>
          <p:cNvSpPr/>
          <p:nvPr/>
        </p:nvSpPr>
        <p:spPr>
          <a:xfrm flipH="false" flipV="false" rot="0">
            <a:off x="8574588" y="4010041"/>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7" id="7"/>
          <p:cNvSpPr/>
          <p:nvPr/>
        </p:nvSpPr>
        <p:spPr>
          <a:xfrm flipH="false" flipV="false" rot="0">
            <a:off x="8574588" y="7505560"/>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8" id="8"/>
          <p:cNvSpPr/>
          <p:nvPr/>
        </p:nvSpPr>
        <p:spPr>
          <a:xfrm flipH="false" flipV="false" rot="0">
            <a:off x="1028700" y="8361880"/>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10435729">
            <a:off x="-696093" y="-3780464"/>
            <a:ext cx="7951775" cy="8527373"/>
          </a:xfrm>
          <a:custGeom>
            <a:avLst/>
            <a:gdLst/>
            <a:ahLst/>
            <a:cxnLst/>
            <a:rect r="r" b="b" t="t" l="l"/>
            <a:pathLst>
              <a:path h="8527373" w="7951775">
                <a:moveTo>
                  <a:pt x="0" y="0"/>
                </a:moveTo>
                <a:lnTo>
                  <a:pt x="7951775" y="0"/>
                </a:lnTo>
                <a:lnTo>
                  <a:pt x="7951775" y="8527373"/>
                </a:lnTo>
                <a:lnTo>
                  <a:pt x="0" y="8527373"/>
                </a:lnTo>
                <a:lnTo>
                  <a:pt x="0" y="0"/>
                </a:lnTo>
                <a:close/>
              </a:path>
            </a:pathLst>
          </a:custGeom>
          <a:blipFill>
            <a:blip r:embed="rId5"/>
            <a:stretch>
              <a:fillRect l="0" t="0" r="0" b="0"/>
            </a:stretch>
          </a:blipFill>
        </p:spPr>
      </p:sp>
      <p:sp>
        <p:nvSpPr>
          <p:cNvPr name="TextBox 10" id="10"/>
          <p:cNvSpPr txBox="true"/>
          <p:nvPr/>
        </p:nvSpPr>
        <p:spPr>
          <a:xfrm rot="0">
            <a:off x="9798106" y="869632"/>
            <a:ext cx="51996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Lack of Design Differentiation</a:t>
            </a:r>
          </a:p>
        </p:txBody>
      </p:sp>
      <p:sp>
        <p:nvSpPr>
          <p:cNvPr name="TextBox 11" id="11"/>
          <p:cNvSpPr txBox="true"/>
          <p:nvPr/>
        </p:nvSpPr>
        <p:spPr>
          <a:xfrm rot="0">
            <a:off x="9798106" y="1631944"/>
            <a:ext cx="7461194" cy="148018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Non designers often find it hard to make their design unique in a crowded market. Without a clear way to stand out, they struggle to catch the eye of potential customers and lose out to bigger competitors.</a:t>
            </a:r>
          </a:p>
        </p:txBody>
      </p:sp>
      <p:sp>
        <p:nvSpPr>
          <p:cNvPr name="TextBox 12" id="12"/>
          <p:cNvSpPr txBox="true"/>
          <p:nvPr/>
        </p:nvSpPr>
        <p:spPr>
          <a:xfrm rot="0">
            <a:off x="1028700" y="5696684"/>
            <a:ext cx="6655626" cy="2150111"/>
          </a:xfrm>
          <a:prstGeom prst="rect">
            <a:avLst/>
          </a:prstGeom>
        </p:spPr>
        <p:txBody>
          <a:bodyPr anchor="t" rtlCol="false" tIns="0" lIns="0" bIns="0" rIns="0">
            <a:spAutoFit/>
          </a:bodyPr>
          <a:lstStyle/>
          <a:p>
            <a:pPr algn="l">
              <a:lnSpc>
                <a:spcPts val="4620"/>
              </a:lnSpc>
            </a:pPr>
            <a:r>
              <a:rPr lang="en-US" sz="4200">
                <a:solidFill>
                  <a:srgbClr val="FBF9F1"/>
                </a:solidFill>
                <a:latin typeface="Didact Gothic"/>
                <a:ea typeface="Didact Gothic"/>
                <a:cs typeface="Didact Gothic"/>
                <a:sym typeface="Didact Gothic"/>
              </a:rPr>
              <a:t>“PEOPLE KNOW WHAT THEY WANT , BUT NOT HOW TO DESIGN IT.”</a:t>
            </a:r>
          </a:p>
          <a:p>
            <a:pPr algn="l">
              <a:lnSpc>
                <a:spcPts val="3190"/>
              </a:lnSpc>
            </a:pPr>
          </a:p>
        </p:txBody>
      </p:sp>
      <p:sp>
        <p:nvSpPr>
          <p:cNvPr name="TextBox 13" id="13"/>
          <p:cNvSpPr txBox="true"/>
          <p:nvPr/>
        </p:nvSpPr>
        <p:spPr>
          <a:xfrm rot="0">
            <a:off x="9798106" y="3995893"/>
            <a:ext cx="51996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Inconsistent Brand Messaging</a:t>
            </a:r>
          </a:p>
        </p:txBody>
      </p:sp>
      <p:sp>
        <p:nvSpPr>
          <p:cNvPr name="TextBox 14" id="14"/>
          <p:cNvSpPr txBox="true"/>
          <p:nvPr/>
        </p:nvSpPr>
        <p:spPr>
          <a:xfrm rot="0">
            <a:off x="9798106" y="4755988"/>
            <a:ext cx="7461194" cy="1851660"/>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Inconsistency in brand messaging across various marketing channels confuses potential customers and dilutes brand perception. Designers often face challenges in maintaining a cohesive message that effectively communicates their value proposition and resonates with their target audience.</a:t>
            </a:r>
          </a:p>
        </p:txBody>
      </p:sp>
      <p:sp>
        <p:nvSpPr>
          <p:cNvPr name="TextBox 15" id="15"/>
          <p:cNvSpPr txBox="true"/>
          <p:nvPr/>
        </p:nvSpPr>
        <p:spPr>
          <a:xfrm rot="0">
            <a:off x="9798106" y="7491412"/>
            <a:ext cx="51996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Keeping Up with Trends</a:t>
            </a:r>
          </a:p>
        </p:txBody>
      </p:sp>
      <p:sp>
        <p:nvSpPr>
          <p:cNvPr name="TextBox 16" id="16"/>
          <p:cNvSpPr txBox="true"/>
          <p:nvPr/>
        </p:nvSpPr>
        <p:spPr>
          <a:xfrm rot="0">
            <a:off x="9798106" y="8251507"/>
            <a:ext cx="7461194" cy="1108710"/>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The market changes fast, and designers need to keep up. But without a big team or resources, it's tough to stay on top of the latest trends and adapt their marketing strategies accordingly.</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6844491" y="-3015084"/>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Freeform 3" id="3"/>
          <p:cNvSpPr/>
          <p:nvPr/>
        </p:nvSpPr>
        <p:spPr>
          <a:xfrm flipH="false" flipV="false" rot="5400000">
            <a:off x="14011079" y="-2759658"/>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Freeform 4" id="4"/>
          <p:cNvSpPr/>
          <p:nvPr/>
        </p:nvSpPr>
        <p:spPr>
          <a:xfrm flipH="false" flipV="false" rot="0">
            <a:off x="760535" y="4910099"/>
            <a:ext cx="705511" cy="722674"/>
          </a:xfrm>
          <a:custGeom>
            <a:avLst/>
            <a:gdLst/>
            <a:ahLst/>
            <a:cxnLst/>
            <a:rect r="r" b="b" t="t" l="l"/>
            <a:pathLst>
              <a:path h="722674" w="705511">
                <a:moveTo>
                  <a:pt x="0" y="0"/>
                </a:moveTo>
                <a:lnTo>
                  <a:pt x="705510" y="0"/>
                </a:lnTo>
                <a:lnTo>
                  <a:pt x="705510" y="722674"/>
                </a:lnTo>
                <a:lnTo>
                  <a:pt x="0" y="722674"/>
                </a:lnTo>
                <a:lnTo>
                  <a:pt x="0" y="0"/>
                </a:lnTo>
                <a:close/>
              </a:path>
            </a:pathLst>
          </a:custGeom>
          <a:blipFill>
            <a:blip r:embed="rId3"/>
            <a:stretch>
              <a:fillRect l="0" t="0" r="0" b="0"/>
            </a:stretch>
          </a:blipFill>
        </p:spPr>
      </p:sp>
      <p:sp>
        <p:nvSpPr>
          <p:cNvPr name="Freeform 5" id="5"/>
          <p:cNvSpPr/>
          <p:nvPr/>
        </p:nvSpPr>
        <p:spPr>
          <a:xfrm flipH="false" flipV="false" rot="0">
            <a:off x="760535" y="4910099"/>
            <a:ext cx="717254" cy="722674"/>
          </a:xfrm>
          <a:custGeom>
            <a:avLst/>
            <a:gdLst/>
            <a:ahLst/>
            <a:cxnLst/>
            <a:rect r="r" b="b" t="t" l="l"/>
            <a:pathLst>
              <a:path h="722674" w="717254">
                <a:moveTo>
                  <a:pt x="0" y="0"/>
                </a:moveTo>
                <a:lnTo>
                  <a:pt x="717254" y="0"/>
                </a:lnTo>
                <a:lnTo>
                  <a:pt x="717254" y="722674"/>
                </a:lnTo>
                <a:lnTo>
                  <a:pt x="0" y="722674"/>
                </a:lnTo>
                <a:lnTo>
                  <a:pt x="0" y="0"/>
                </a:lnTo>
                <a:close/>
              </a:path>
            </a:pathLst>
          </a:custGeom>
          <a:blipFill>
            <a:blip r:embed="rId4"/>
            <a:stretch>
              <a:fillRect l="0" t="0" r="0" b="0"/>
            </a:stretch>
          </a:blipFill>
        </p:spPr>
      </p:sp>
      <p:sp>
        <p:nvSpPr>
          <p:cNvPr name="Freeform 6" id="6"/>
          <p:cNvSpPr/>
          <p:nvPr/>
        </p:nvSpPr>
        <p:spPr>
          <a:xfrm flipH="false" flipV="false" rot="0">
            <a:off x="6777204" y="4910099"/>
            <a:ext cx="717254" cy="722674"/>
          </a:xfrm>
          <a:custGeom>
            <a:avLst/>
            <a:gdLst/>
            <a:ahLst/>
            <a:cxnLst/>
            <a:rect r="r" b="b" t="t" l="l"/>
            <a:pathLst>
              <a:path h="722674" w="717254">
                <a:moveTo>
                  <a:pt x="0" y="0"/>
                </a:moveTo>
                <a:lnTo>
                  <a:pt x="717254" y="0"/>
                </a:lnTo>
                <a:lnTo>
                  <a:pt x="717254" y="722674"/>
                </a:lnTo>
                <a:lnTo>
                  <a:pt x="0" y="722674"/>
                </a:lnTo>
                <a:lnTo>
                  <a:pt x="0" y="0"/>
                </a:lnTo>
                <a:close/>
              </a:path>
            </a:pathLst>
          </a:custGeom>
          <a:blipFill>
            <a:blip r:embed="rId4"/>
            <a:stretch>
              <a:fillRect l="0" t="0" r="0" b="0"/>
            </a:stretch>
          </a:blipFill>
        </p:spPr>
      </p:sp>
      <p:sp>
        <p:nvSpPr>
          <p:cNvPr name="Freeform 7" id="7"/>
          <p:cNvSpPr/>
          <p:nvPr/>
        </p:nvSpPr>
        <p:spPr>
          <a:xfrm flipH="false" flipV="false" rot="0">
            <a:off x="7135831" y="4682845"/>
            <a:ext cx="1256063" cy="1359911"/>
          </a:xfrm>
          <a:custGeom>
            <a:avLst/>
            <a:gdLst/>
            <a:ahLst/>
            <a:cxnLst/>
            <a:rect r="r" b="b" t="t" l="l"/>
            <a:pathLst>
              <a:path h="1359911" w="1256063">
                <a:moveTo>
                  <a:pt x="0" y="0"/>
                </a:moveTo>
                <a:lnTo>
                  <a:pt x="1256063" y="0"/>
                </a:lnTo>
                <a:lnTo>
                  <a:pt x="1256063" y="1359911"/>
                </a:lnTo>
                <a:lnTo>
                  <a:pt x="0" y="135991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263073" y="4682845"/>
            <a:ext cx="1359911" cy="1359911"/>
          </a:xfrm>
          <a:custGeom>
            <a:avLst/>
            <a:gdLst/>
            <a:ahLst/>
            <a:cxnLst/>
            <a:rect r="r" b="b" t="t" l="l"/>
            <a:pathLst>
              <a:path h="1359911" w="1359911">
                <a:moveTo>
                  <a:pt x="0" y="0"/>
                </a:moveTo>
                <a:lnTo>
                  <a:pt x="1359911" y="0"/>
                </a:lnTo>
                <a:lnTo>
                  <a:pt x="1359911" y="1359911"/>
                </a:lnTo>
                <a:lnTo>
                  <a:pt x="0" y="135991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12793873" y="4910099"/>
            <a:ext cx="717254" cy="722674"/>
          </a:xfrm>
          <a:custGeom>
            <a:avLst/>
            <a:gdLst/>
            <a:ahLst/>
            <a:cxnLst/>
            <a:rect r="r" b="b" t="t" l="l"/>
            <a:pathLst>
              <a:path h="722674" w="717254">
                <a:moveTo>
                  <a:pt x="0" y="0"/>
                </a:moveTo>
                <a:lnTo>
                  <a:pt x="717254" y="0"/>
                </a:lnTo>
                <a:lnTo>
                  <a:pt x="717254" y="722674"/>
                </a:lnTo>
                <a:lnTo>
                  <a:pt x="0" y="722674"/>
                </a:lnTo>
                <a:lnTo>
                  <a:pt x="0" y="0"/>
                </a:lnTo>
                <a:close/>
              </a:path>
            </a:pathLst>
          </a:custGeom>
          <a:blipFill>
            <a:blip r:embed="rId4"/>
            <a:stretch>
              <a:fillRect l="0" t="0" r="0" b="0"/>
            </a:stretch>
          </a:blipFill>
        </p:spPr>
      </p:sp>
      <p:sp>
        <p:nvSpPr>
          <p:cNvPr name="Freeform 10" id="10"/>
          <p:cNvSpPr/>
          <p:nvPr/>
        </p:nvSpPr>
        <p:spPr>
          <a:xfrm flipH="false" flipV="false" rot="0">
            <a:off x="13152500" y="4792769"/>
            <a:ext cx="1504361" cy="1249988"/>
          </a:xfrm>
          <a:custGeom>
            <a:avLst/>
            <a:gdLst/>
            <a:ahLst/>
            <a:cxnLst/>
            <a:rect r="r" b="b" t="t" l="l"/>
            <a:pathLst>
              <a:path h="1249988" w="1504361">
                <a:moveTo>
                  <a:pt x="0" y="0"/>
                </a:moveTo>
                <a:lnTo>
                  <a:pt x="1504361" y="0"/>
                </a:lnTo>
                <a:lnTo>
                  <a:pt x="1504361" y="1249987"/>
                </a:lnTo>
                <a:lnTo>
                  <a:pt x="0" y="1249987"/>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1" id="11"/>
          <p:cNvSpPr txBox="true"/>
          <p:nvPr/>
        </p:nvSpPr>
        <p:spPr>
          <a:xfrm rot="0">
            <a:off x="439016" y="6382481"/>
            <a:ext cx="5376963" cy="860425"/>
          </a:xfrm>
          <a:prstGeom prst="rect">
            <a:avLst/>
          </a:prstGeom>
        </p:spPr>
        <p:txBody>
          <a:bodyPr anchor="t" rtlCol="false" tIns="0" lIns="0" bIns="0" rIns="0">
            <a:spAutoFit/>
          </a:bodyPr>
          <a:lstStyle/>
          <a:p>
            <a:pPr algn="l">
              <a:lnSpc>
                <a:spcPts val="3499"/>
              </a:lnSpc>
            </a:pPr>
            <a:r>
              <a:rPr lang="en-US" sz="2499" b="true">
                <a:solidFill>
                  <a:srgbClr val="FBF9F1"/>
                </a:solidFill>
                <a:latin typeface="Lato Bold"/>
                <a:ea typeface="Lato Bold"/>
                <a:cs typeface="Lato Bold"/>
                <a:sym typeface="Lato Bold"/>
              </a:rPr>
              <a:t>⭐ 1. Smart Keyword‑Driven AI Logic</a:t>
            </a:r>
          </a:p>
          <a:p>
            <a:pPr algn="l">
              <a:lnSpc>
                <a:spcPts val="3499"/>
              </a:lnSpc>
              <a:spcBef>
                <a:spcPct val="0"/>
              </a:spcBef>
            </a:pPr>
          </a:p>
        </p:txBody>
      </p:sp>
      <p:sp>
        <p:nvSpPr>
          <p:cNvPr name="TextBox 12" id="12"/>
          <p:cNvSpPr txBox="true"/>
          <p:nvPr/>
        </p:nvSpPr>
        <p:spPr>
          <a:xfrm rot="0">
            <a:off x="760535" y="7208393"/>
            <a:ext cx="4733925" cy="2223135"/>
          </a:xfrm>
          <a:prstGeom prst="rect">
            <a:avLst/>
          </a:prstGeom>
        </p:spPr>
        <p:txBody>
          <a:bodyPr anchor="t" rtlCol="false" tIns="0" lIns="0" bIns="0" rIns="0">
            <a:spAutoFit/>
          </a:bodyPr>
          <a:lstStyle/>
          <a:p>
            <a:pPr algn="l">
              <a:lnSpc>
                <a:spcPts val="2940"/>
              </a:lnSpc>
            </a:pPr>
            <a:r>
              <a:rPr lang="en-US" sz="2100">
                <a:solidFill>
                  <a:srgbClr val="E5E1DA"/>
                </a:solidFill>
                <a:latin typeface="Lato"/>
                <a:ea typeface="Lato"/>
                <a:cs typeface="Lato"/>
                <a:sym typeface="Lato"/>
              </a:rPr>
              <a:t>Your backend detects important keywords in the prompt (event, sale, school, product, launch, etc.) and uses dynamic templates to produce high‑quality marketing text.</a:t>
            </a:r>
          </a:p>
          <a:p>
            <a:pPr algn="l">
              <a:lnSpc>
                <a:spcPts val="2940"/>
              </a:lnSpc>
              <a:spcBef>
                <a:spcPct val="0"/>
              </a:spcBef>
            </a:pPr>
          </a:p>
        </p:txBody>
      </p:sp>
      <p:sp>
        <p:nvSpPr>
          <p:cNvPr name="TextBox 13" id="13"/>
          <p:cNvSpPr txBox="true"/>
          <p:nvPr/>
        </p:nvSpPr>
        <p:spPr>
          <a:xfrm rot="0">
            <a:off x="2238056" y="1019175"/>
            <a:ext cx="7096492"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OUR INNOVATIVE SOLUTIONS</a:t>
            </a:r>
          </a:p>
        </p:txBody>
      </p:sp>
      <p:sp>
        <p:nvSpPr>
          <p:cNvPr name="TextBox 14" id="14"/>
          <p:cNvSpPr txBox="true"/>
          <p:nvPr/>
        </p:nvSpPr>
        <p:spPr>
          <a:xfrm rot="0">
            <a:off x="5996029" y="6395593"/>
            <a:ext cx="5749925" cy="860425"/>
          </a:xfrm>
          <a:prstGeom prst="rect">
            <a:avLst/>
          </a:prstGeom>
        </p:spPr>
        <p:txBody>
          <a:bodyPr anchor="t" rtlCol="false" tIns="0" lIns="0" bIns="0" rIns="0">
            <a:spAutoFit/>
          </a:bodyPr>
          <a:lstStyle/>
          <a:p>
            <a:pPr algn="l">
              <a:lnSpc>
                <a:spcPts val="3499"/>
              </a:lnSpc>
            </a:pPr>
            <a:r>
              <a:rPr lang="en-US" sz="2499" b="true">
                <a:solidFill>
                  <a:srgbClr val="FBF9F1"/>
                </a:solidFill>
                <a:latin typeface="Lato Bold"/>
                <a:ea typeface="Lato Bold"/>
                <a:cs typeface="Lato Bold"/>
                <a:sym typeface="Lato Bold"/>
              </a:rPr>
              <a:t>⭐ 2. Instant Poster Preview Interface</a:t>
            </a:r>
          </a:p>
          <a:p>
            <a:pPr algn="l">
              <a:lnSpc>
                <a:spcPts val="3499"/>
              </a:lnSpc>
              <a:spcBef>
                <a:spcPct val="0"/>
              </a:spcBef>
            </a:pPr>
          </a:p>
        </p:txBody>
      </p:sp>
      <p:sp>
        <p:nvSpPr>
          <p:cNvPr name="TextBox 15" id="15"/>
          <p:cNvSpPr txBox="true"/>
          <p:nvPr/>
        </p:nvSpPr>
        <p:spPr>
          <a:xfrm rot="0">
            <a:off x="6777204" y="7208393"/>
            <a:ext cx="4968751" cy="1851660"/>
          </a:xfrm>
          <a:prstGeom prst="rect">
            <a:avLst/>
          </a:prstGeom>
        </p:spPr>
        <p:txBody>
          <a:bodyPr anchor="t" rtlCol="false" tIns="0" lIns="0" bIns="0" rIns="0">
            <a:spAutoFit/>
          </a:bodyPr>
          <a:lstStyle/>
          <a:p>
            <a:pPr algn="l">
              <a:lnSpc>
                <a:spcPts val="2940"/>
              </a:lnSpc>
            </a:pPr>
            <a:r>
              <a:rPr lang="en-US" sz="2100">
                <a:solidFill>
                  <a:srgbClr val="E5E1DA"/>
                </a:solidFill>
                <a:latin typeface="Lato"/>
                <a:ea typeface="Lato"/>
                <a:cs typeface="Lato"/>
                <a:sym typeface="Lato"/>
              </a:rPr>
              <a:t>The frontend transforms the generated text into a </a:t>
            </a:r>
            <a:r>
              <a:rPr lang="en-US" sz="2100" b="true">
                <a:solidFill>
                  <a:srgbClr val="E5E1DA"/>
                </a:solidFill>
                <a:latin typeface="Lato Bold"/>
                <a:ea typeface="Lato Bold"/>
                <a:cs typeface="Lato Bold"/>
                <a:sym typeface="Lato Bold"/>
              </a:rPr>
              <a:t>clean, structured, poster‑style preview</a:t>
            </a:r>
            <a:r>
              <a:rPr lang="en-US" sz="2100">
                <a:solidFill>
                  <a:srgbClr val="E5E1DA"/>
                </a:solidFill>
                <a:latin typeface="Lato"/>
                <a:ea typeface="Lato"/>
                <a:cs typeface="Lato"/>
                <a:sym typeface="Lato"/>
              </a:rPr>
              <a:t>, helping users visualize the final marketing material instantly.</a:t>
            </a:r>
          </a:p>
          <a:p>
            <a:pPr algn="l">
              <a:lnSpc>
                <a:spcPts val="2940"/>
              </a:lnSpc>
              <a:spcBef>
                <a:spcPct val="0"/>
              </a:spcBef>
            </a:pPr>
          </a:p>
        </p:txBody>
      </p:sp>
      <p:sp>
        <p:nvSpPr>
          <p:cNvPr name="TextBox 16" id="16"/>
          <p:cNvSpPr txBox="true"/>
          <p:nvPr/>
        </p:nvSpPr>
        <p:spPr>
          <a:xfrm rot="0">
            <a:off x="11511129" y="6372956"/>
            <a:ext cx="6765593" cy="798830"/>
          </a:xfrm>
          <a:prstGeom prst="rect">
            <a:avLst/>
          </a:prstGeom>
        </p:spPr>
        <p:txBody>
          <a:bodyPr anchor="t" rtlCol="false" tIns="0" lIns="0" bIns="0" rIns="0">
            <a:spAutoFit/>
          </a:bodyPr>
          <a:lstStyle/>
          <a:p>
            <a:pPr algn="l">
              <a:lnSpc>
                <a:spcPts val="3220"/>
              </a:lnSpc>
            </a:pPr>
            <a:r>
              <a:rPr lang="en-US" sz="2300" b="true">
                <a:solidFill>
                  <a:srgbClr val="FBF9F1"/>
                </a:solidFill>
                <a:latin typeface="Lato Bold"/>
                <a:ea typeface="Lato Bold"/>
                <a:cs typeface="Lato Bold"/>
                <a:sym typeface="Lato Bold"/>
              </a:rPr>
              <a:t>⭐ 3. Prompt‑Based Marketing Content Generator</a:t>
            </a:r>
          </a:p>
          <a:p>
            <a:pPr algn="l">
              <a:lnSpc>
                <a:spcPts val="3220"/>
              </a:lnSpc>
              <a:spcBef>
                <a:spcPct val="0"/>
              </a:spcBef>
            </a:pPr>
          </a:p>
        </p:txBody>
      </p:sp>
      <p:sp>
        <p:nvSpPr>
          <p:cNvPr name="TextBox 17" id="17"/>
          <p:cNvSpPr txBox="true"/>
          <p:nvPr/>
        </p:nvSpPr>
        <p:spPr>
          <a:xfrm rot="0">
            <a:off x="12527129" y="7208393"/>
            <a:ext cx="4733593" cy="1944370"/>
          </a:xfrm>
          <a:prstGeom prst="rect">
            <a:avLst/>
          </a:prstGeom>
        </p:spPr>
        <p:txBody>
          <a:bodyPr anchor="t" rtlCol="false" tIns="0" lIns="0" bIns="0" rIns="0">
            <a:spAutoFit/>
          </a:bodyPr>
          <a:lstStyle/>
          <a:p>
            <a:pPr algn="l">
              <a:lnSpc>
                <a:spcPts val="3079"/>
              </a:lnSpc>
            </a:pPr>
            <a:r>
              <a:rPr lang="en-US" sz="2199">
                <a:solidFill>
                  <a:srgbClr val="E5E1DA"/>
                </a:solidFill>
                <a:latin typeface="Lato"/>
                <a:ea typeface="Lato"/>
                <a:cs typeface="Lato"/>
                <a:sym typeface="Lato"/>
              </a:rPr>
              <a:t>Instead of requiring design knowledge, users simply type a short prompt, and the system intelligently generates </a:t>
            </a:r>
            <a:r>
              <a:rPr lang="en-US" sz="2199" b="true">
                <a:solidFill>
                  <a:srgbClr val="E5E1DA"/>
                </a:solidFill>
                <a:latin typeface="Lato Bold"/>
                <a:ea typeface="Lato Bold"/>
                <a:cs typeface="Lato Bold"/>
                <a:sym typeface="Lato Bold"/>
              </a:rPr>
              <a:t>headline + tagline + CTA</a:t>
            </a:r>
            <a:r>
              <a:rPr lang="en-US" sz="2199">
                <a:solidFill>
                  <a:srgbClr val="E5E1DA"/>
                </a:solidFill>
                <a:latin typeface="Lato"/>
                <a:ea typeface="Lato"/>
                <a:cs typeface="Lato"/>
                <a:sym typeface="Lato"/>
              </a:rPr>
              <a:t> instantly.</a:t>
            </a:r>
          </a:p>
          <a:p>
            <a:pPr algn="l">
              <a:lnSpc>
                <a:spcPts val="3079"/>
              </a:lnSpc>
              <a:spcBef>
                <a:spcPct val="0"/>
              </a:spcBef>
            </a:pP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2181579">
            <a:off x="11199066" y="124438"/>
            <a:ext cx="10128448" cy="10895890"/>
          </a:xfrm>
          <a:custGeom>
            <a:avLst/>
            <a:gdLst/>
            <a:ahLst/>
            <a:cxnLst/>
            <a:rect r="r" b="b" t="t" l="l"/>
            <a:pathLst>
              <a:path h="10895890" w="10128448">
                <a:moveTo>
                  <a:pt x="0" y="0"/>
                </a:moveTo>
                <a:lnTo>
                  <a:pt x="10128447" y="0"/>
                </a:lnTo>
                <a:lnTo>
                  <a:pt x="10128447" y="10895890"/>
                </a:lnTo>
                <a:lnTo>
                  <a:pt x="0" y="10895890"/>
                </a:lnTo>
                <a:lnTo>
                  <a:pt x="0" y="0"/>
                </a:lnTo>
                <a:close/>
              </a:path>
            </a:pathLst>
          </a:custGeom>
          <a:blipFill>
            <a:blip r:embed="rId2"/>
            <a:stretch>
              <a:fillRect l="-157" t="0" r="-157" b="0"/>
            </a:stretch>
          </a:blipFill>
        </p:spPr>
      </p:sp>
      <p:sp>
        <p:nvSpPr>
          <p:cNvPr name="Freeform 3" id="3"/>
          <p:cNvSpPr/>
          <p:nvPr/>
        </p:nvSpPr>
        <p:spPr>
          <a:xfrm flipH="false" flipV="false" rot="0">
            <a:off x="-2280473" y="7962921"/>
            <a:ext cx="5747719" cy="3384081"/>
          </a:xfrm>
          <a:custGeom>
            <a:avLst/>
            <a:gdLst/>
            <a:ahLst/>
            <a:cxnLst/>
            <a:rect r="r" b="b" t="t" l="l"/>
            <a:pathLst>
              <a:path h="3384081" w="5747719">
                <a:moveTo>
                  <a:pt x="0" y="0"/>
                </a:moveTo>
                <a:lnTo>
                  <a:pt x="5747720" y="0"/>
                </a:lnTo>
                <a:lnTo>
                  <a:pt x="5747720" y="3384080"/>
                </a:lnTo>
                <a:lnTo>
                  <a:pt x="0" y="3384080"/>
                </a:lnTo>
                <a:lnTo>
                  <a:pt x="0" y="0"/>
                </a:lnTo>
                <a:close/>
              </a:path>
            </a:pathLst>
          </a:custGeom>
          <a:blipFill>
            <a:blip r:embed="rId3"/>
            <a:stretch>
              <a:fillRect l="-18302" t="0" r="0" b="-143185"/>
            </a:stretch>
          </a:blipFill>
        </p:spPr>
      </p:sp>
      <p:sp>
        <p:nvSpPr>
          <p:cNvPr name="Freeform 4" id="4"/>
          <p:cNvSpPr/>
          <p:nvPr/>
        </p:nvSpPr>
        <p:spPr>
          <a:xfrm flipH="false" flipV="false" rot="0">
            <a:off x="7196037" y="8607890"/>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9144000" y="969722"/>
            <a:ext cx="8229600" cy="82296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9560263" y="1065064"/>
            <a:ext cx="6529097" cy="652909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0048871" y="1184144"/>
            <a:ext cx="4606904" cy="4606904"/>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942975" y="4049006"/>
            <a:ext cx="7188059" cy="3337560"/>
          </a:xfrm>
          <a:prstGeom prst="rect">
            <a:avLst/>
          </a:prstGeom>
        </p:spPr>
        <p:txBody>
          <a:bodyPr anchor="t" rtlCol="false" tIns="0" lIns="0" bIns="0" rIns="0">
            <a:spAutoFit/>
          </a:bodyPr>
          <a:lstStyle/>
          <a:p>
            <a:pPr algn="l">
              <a:lnSpc>
                <a:spcPts val="2940"/>
              </a:lnSpc>
            </a:pPr>
            <a:r>
              <a:rPr lang="en-US" sz="2100">
                <a:solidFill>
                  <a:srgbClr val="E5E1DA"/>
                </a:solidFill>
                <a:latin typeface="Lato"/>
                <a:ea typeface="Lato"/>
                <a:cs typeface="Lato"/>
                <a:sym typeface="Lato"/>
              </a:rPr>
              <a:t>Our tool takes a short text prompt from the user and instantly converts it into marketing poster content. The frontend (HTML/CSS) collects the prompt, JavaScript sends it to our FastAPI backend, and the backend processes the text using lightweight AI logic. It then generates a headline, tagline, and call‑to‑action, which are sent back as JSON. The frontend displays these results in a clean poster preview, giving users an instant, ready‑to‑use marketing draft.</a:t>
            </a:r>
          </a:p>
          <a:p>
            <a:pPr algn="l">
              <a:lnSpc>
                <a:spcPts val="2940"/>
              </a:lnSpc>
              <a:spcBef>
                <a:spcPct val="0"/>
              </a:spcBef>
            </a:pPr>
          </a:p>
        </p:txBody>
      </p:sp>
      <p:sp>
        <p:nvSpPr>
          <p:cNvPr name="TextBox 15" id="15"/>
          <p:cNvSpPr txBox="true"/>
          <p:nvPr/>
        </p:nvSpPr>
        <p:spPr>
          <a:xfrm rot="0">
            <a:off x="942975" y="1706421"/>
            <a:ext cx="5886506"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HOW IT WORKS?</a:t>
            </a:r>
          </a:p>
        </p:txBody>
      </p:sp>
      <p:sp>
        <p:nvSpPr>
          <p:cNvPr name="TextBox 16" id="16"/>
          <p:cNvSpPr txBox="true"/>
          <p:nvPr/>
        </p:nvSpPr>
        <p:spPr>
          <a:xfrm rot="-1906815">
            <a:off x="13823247" y="7730482"/>
            <a:ext cx="2467660" cy="597598"/>
          </a:xfrm>
          <a:prstGeom prst="rect">
            <a:avLst/>
          </a:prstGeom>
        </p:spPr>
        <p:txBody>
          <a:bodyPr anchor="t" rtlCol="false" tIns="0" lIns="0" bIns="0" rIns="0">
            <a:spAutoFit/>
          </a:bodyPr>
          <a:lstStyle/>
          <a:p>
            <a:pPr algn="ctr">
              <a:lnSpc>
                <a:spcPts val="3080"/>
              </a:lnSpc>
              <a:spcBef>
                <a:spcPct val="0"/>
              </a:spcBef>
            </a:pPr>
            <a:r>
              <a:rPr lang="en-US" sz="2200">
                <a:solidFill>
                  <a:srgbClr val="E5E1DA"/>
                </a:solidFill>
                <a:latin typeface="Lato"/>
                <a:ea typeface="Lato"/>
                <a:cs typeface="Lato"/>
                <a:sym typeface="Lato"/>
              </a:rPr>
              <a:t>JSON RESOPONSE</a:t>
            </a:r>
          </a:p>
        </p:txBody>
      </p:sp>
      <p:sp>
        <p:nvSpPr>
          <p:cNvPr name="TextBox 17" id="17"/>
          <p:cNvSpPr txBox="true"/>
          <p:nvPr/>
        </p:nvSpPr>
        <p:spPr>
          <a:xfrm rot="-1594631">
            <a:off x="12822006" y="6334379"/>
            <a:ext cx="2794642" cy="742747"/>
          </a:xfrm>
          <a:prstGeom prst="rect">
            <a:avLst/>
          </a:prstGeom>
        </p:spPr>
        <p:txBody>
          <a:bodyPr anchor="t" rtlCol="false" tIns="0" lIns="0" bIns="0" rIns="0">
            <a:spAutoFit/>
          </a:bodyPr>
          <a:lstStyle/>
          <a:p>
            <a:pPr algn="ctr">
              <a:lnSpc>
                <a:spcPts val="3080"/>
              </a:lnSpc>
              <a:spcBef>
                <a:spcPct val="0"/>
              </a:spcBef>
            </a:pPr>
            <a:r>
              <a:rPr lang="en-US" sz="2200">
                <a:solidFill>
                  <a:srgbClr val="E5E1DA"/>
                </a:solidFill>
                <a:latin typeface="Lato"/>
                <a:ea typeface="Lato"/>
                <a:cs typeface="Lato"/>
                <a:sym typeface="Lato"/>
              </a:rPr>
              <a:t>AI LOGIC ( PYTHON ) </a:t>
            </a:r>
          </a:p>
        </p:txBody>
      </p:sp>
      <p:sp>
        <p:nvSpPr>
          <p:cNvPr name="TextBox 18" id="18"/>
          <p:cNvSpPr txBox="true"/>
          <p:nvPr/>
        </p:nvSpPr>
        <p:spPr>
          <a:xfrm rot="-1977975">
            <a:off x="11847103" y="4549766"/>
            <a:ext cx="2790825" cy="889136"/>
          </a:xfrm>
          <a:prstGeom prst="rect">
            <a:avLst/>
          </a:prstGeom>
        </p:spPr>
        <p:txBody>
          <a:bodyPr anchor="t" rtlCol="false" tIns="0" lIns="0" bIns="0" rIns="0">
            <a:spAutoFit/>
          </a:bodyPr>
          <a:lstStyle/>
          <a:p>
            <a:pPr algn="ctr">
              <a:lnSpc>
                <a:spcPts val="3080"/>
              </a:lnSpc>
              <a:spcBef>
                <a:spcPct val="0"/>
              </a:spcBef>
            </a:pPr>
            <a:r>
              <a:rPr lang="en-US" sz="2200">
                <a:solidFill>
                  <a:srgbClr val="E5E1DA"/>
                </a:solidFill>
                <a:latin typeface="Lato"/>
                <a:ea typeface="Lato"/>
                <a:cs typeface="Lato"/>
                <a:sym typeface="Lato"/>
              </a:rPr>
              <a:t>BACKEND ( FAST API) </a:t>
            </a:r>
          </a:p>
        </p:txBody>
      </p:sp>
      <p:grpSp>
        <p:nvGrpSpPr>
          <p:cNvPr name="Group 19" id="19"/>
          <p:cNvGrpSpPr/>
          <p:nvPr/>
        </p:nvGrpSpPr>
        <p:grpSpPr>
          <a:xfrm rot="0">
            <a:off x="8955187" y="872785"/>
            <a:ext cx="9124122" cy="9124122"/>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34902"/>
              </a:srgbClr>
            </a:solidFill>
            <a:ln w="38100" cap="sq">
              <a:solidFill>
                <a:srgbClr val="E5E1DA">
                  <a:alpha val="34902"/>
                </a:srgbClr>
              </a:solidFill>
              <a:prstDash val="solid"/>
              <a:miter/>
            </a:ln>
          </p:spPr>
        </p:sp>
        <p:sp>
          <p:nvSpPr>
            <p:cNvPr name="TextBox 21" id="21"/>
            <p:cNvSpPr txBox="true"/>
            <p:nvPr/>
          </p:nvSpPr>
          <p:spPr>
            <a:xfrm>
              <a:off x="76200" y="28575"/>
              <a:ext cx="660400" cy="708025"/>
            </a:xfrm>
            <a:prstGeom prst="rect">
              <a:avLst/>
            </a:prstGeom>
          </p:spPr>
          <p:txBody>
            <a:bodyPr anchor="ctr" rtlCol="false" tIns="50800" lIns="50800" bIns="50800" rIns="50800"/>
            <a:lstStyle/>
            <a:p>
              <a:pPr algn="ctr" marL="0" indent="0" lvl="0">
                <a:lnSpc>
                  <a:spcPts val="3080"/>
                </a:lnSpc>
                <a:spcBef>
                  <a:spcPct val="0"/>
                </a:spcBef>
              </a:pPr>
            </a:p>
          </p:txBody>
        </p:sp>
      </p:grpSp>
      <p:grpSp>
        <p:nvGrpSpPr>
          <p:cNvPr name="Group 22" id="22"/>
          <p:cNvGrpSpPr/>
          <p:nvPr/>
        </p:nvGrpSpPr>
        <p:grpSpPr>
          <a:xfrm rot="0">
            <a:off x="10395308" y="1257744"/>
            <a:ext cx="3209151" cy="3209151"/>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37647"/>
              </a:srgbClr>
            </a:solidFill>
            <a:ln w="38100" cap="sq">
              <a:solidFill>
                <a:srgbClr val="E5E1DA">
                  <a:alpha val="37647"/>
                </a:srgbClr>
              </a:solid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337060">
            <a:off x="10724961" y="1482160"/>
            <a:ext cx="1891826" cy="1891826"/>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37647"/>
              </a:srgbClr>
            </a:solidFill>
            <a:ln w="38100" cap="sq">
              <a:solidFill>
                <a:srgbClr val="E5E1DA">
                  <a:alpha val="37647"/>
                </a:srgbClr>
              </a:solidFill>
              <a:prstDash val="solid"/>
              <a:miter/>
            </a:ln>
          </p:spPr>
        </p:sp>
        <p:sp>
          <p:nvSpPr>
            <p:cNvPr name="TextBox 27" id="2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8" id="28"/>
          <p:cNvSpPr txBox="true"/>
          <p:nvPr/>
        </p:nvSpPr>
        <p:spPr>
          <a:xfrm rot="-2085412">
            <a:off x="11386471" y="2683807"/>
            <a:ext cx="1176710" cy="454618"/>
          </a:xfrm>
          <a:prstGeom prst="rect">
            <a:avLst/>
          </a:prstGeom>
        </p:spPr>
        <p:txBody>
          <a:bodyPr anchor="t" rtlCol="false" tIns="0" lIns="0" bIns="0" rIns="0">
            <a:spAutoFit/>
          </a:bodyPr>
          <a:lstStyle/>
          <a:p>
            <a:pPr algn="ctr" marL="0" indent="0" lvl="0">
              <a:lnSpc>
                <a:spcPts val="2940"/>
              </a:lnSpc>
              <a:spcBef>
                <a:spcPct val="0"/>
              </a:spcBef>
            </a:pPr>
            <a:r>
              <a:rPr lang="en-US" sz="2100" strike="noStrike" u="none">
                <a:solidFill>
                  <a:srgbClr val="E5E1DA">
                    <a:alpha val="58824"/>
                  </a:srgbClr>
                </a:solidFill>
                <a:latin typeface="Lato"/>
                <a:ea typeface="Lato"/>
                <a:cs typeface="Lato"/>
                <a:sym typeface="Lato"/>
              </a:rPr>
              <a:t>PROMPT</a:t>
            </a:r>
          </a:p>
        </p:txBody>
      </p:sp>
      <p:sp>
        <p:nvSpPr>
          <p:cNvPr name="TextBox 29" id="29"/>
          <p:cNvSpPr txBox="true"/>
          <p:nvPr/>
        </p:nvSpPr>
        <p:spPr>
          <a:xfrm rot="-1746070">
            <a:off x="10965210" y="3204354"/>
            <a:ext cx="2945539" cy="991221"/>
          </a:xfrm>
          <a:prstGeom prst="rect">
            <a:avLst/>
          </a:prstGeom>
        </p:spPr>
        <p:txBody>
          <a:bodyPr anchor="t" rtlCol="false" tIns="0" lIns="0" bIns="0" rIns="0">
            <a:spAutoFit/>
          </a:bodyPr>
          <a:lstStyle/>
          <a:p>
            <a:pPr algn="ctr" marL="0" indent="0" lvl="0">
              <a:lnSpc>
                <a:spcPts val="2940"/>
              </a:lnSpc>
              <a:spcBef>
                <a:spcPct val="0"/>
              </a:spcBef>
            </a:pPr>
            <a:r>
              <a:rPr lang="en-US" sz="2100" strike="noStrike" u="none">
                <a:solidFill>
                  <a:srgbClr val="E5E1DA">
                    <a:alpha val="58824"/>
                  </a:srgbClr>
                </a:solidFill>
                <a:latin typeface="Lato"/>
                <a:ea typeface="Lato"/>
                <a:cs typeface="Lato"/>
                <a:sym typeface="Lato"/>
              </a:rPr>
              <a:t>FRONTEND ( HTML/CSS )</a:t>
            </a:r>
          </a:p>
        </p:txBody>
      </p:sp>
      <p:sp>
        <p:nvSpPr>
          <p:cNvPr name="TextBox 30" id="30"/>
          <p:cNvSpPr txBox="true"/>
          <p:nvPr/>
        </p:nvSpPr>
        <p:spPr>
          <a:xfrm rot="-2015448">
            <a:off x="14590070" y="8495863"/>
            <a:ext cx="2660437" cy="834791"/>
          </a:xfrm>
          <a:prstGeom prst="rect">
            <a:avLst/>
          </a:prstGeom>
        </p:spPr>
        <p:txBody>
          <a:bodyPr anchor="t" rtlCol="false" tIns="0" lIns="0" bIns="0" rIns="0">
            <a:spAutoFit/>
          </a:bodyPr>
          <a:lstStyle/>
          <a:p>
            <a:pPr algn="ctr" marL="0" indent="0" lvl="0">
              <a:lnSpc>
                <a:spcPts val="3080"/>
              </a:lnSpc>
              <a:spcBef>
                <a:spcPct val="0"/>
              </a:spcBef>
            </a:pPr>
            <a:r>
              <a:rPr lang="en-US" sz="2200" strike="noStrike" u="none">
                <a:solidFill>
                  <a:srgbClr val="E5E1DA">
                    <a:alpha val="69804"/>
                  </a:srgbClr>
                </a:solidFill>
                <a:latin typeface="Lato"/>
                <a:ea typeface="Lato"/>
                <a:cs typeface="Lato"/>
                <a:sym typeface="Lato"/>
              </a:rPr>
              <a:t>POSTER PREVIEW UI</a:t>
            </a:r>
          </a:p>
        </p:txBody>
      </p:sp>
      <p:sp>
        <p:nvSpPr>
          <p:cNvPr name="AutoShape 31" id="31"/>
          <p:cNvSpPr/>
          <p:nvPr/>
        </p:nvSpPr>
        <p:spPr>
          <a:xfrm>
            <a:off x="12749259" y="4281520"/>
            <a:ext cx="362220" cy="861980"/>
          </a:xfrm>
          <a:prstGeom prst="line">
            <a:avLst/>
          </a:prstGeom>
          <a:ln cap="flat" w="38100">
            <a:solidFill>
              <a:srgbClr val="FFFFFF"/>
            </a:solidFill>
            <a:prstDash val="solid"/>
            <a:headEnd type="none" len="sm" w="sm"/>
            <a:tailEnd type="arrow" len="sm" w="med"/>
          </a:ln>
        </p:spPr>
      </p:sp>
      <p:sp>
        <p:nvSpPr>
          <p:cNvPr name="AutoShape 32" id="32"/>
          <p:cNvSpPr/>
          <p:nvPr/>
        </p:nvSpPr>
        <p:spPr>
          <a:xfrm flipH="true" flipV="true">
            <a:off x="12976851" y="4107320"/>
            <a:ext cx="524628" cy="773937"/>
          </a:xfrm>
          <a:prstGeom prst="line">
            <a:avLst/>
          </a:prstGeom>
          <a:ln cap="flat" w="38100">
            <a:solidFill>
              <a:srgbClr val="FFFFFF"/>
            </a:solidFill>
            <a:prstDash val="solid"/>
            <a:headEnd type="none" len="sm" w="sm"/>
            <a:tailEnd type="arrow" len="sm" w="med"/>
          </a:ln>
        </p:spPr>
      </p:sp>
      <p:sp>
        <p:nvSpPr>
          <p:cNvPr name="TextBox 33" id="33"/>
          <p:cNvSpPr txBox="true"/>
          <p:nvPr/>
        </p:nvSpPr>
        <p:spPr>
          <a:xfrm rot="-2439361">
            <a:off x="11855432" y="3750823"/>
            <a:ext cx="4022408" cy="280668"/>
          </a:xfrm>
          <a:prstGeom prst="rect">
            <a:avLst/>
          </a:prstGeom>
        </p:spPr>
        <p:txBody>
          <a:bodyPr anchor="t" rtlCol="false" tIns="0" lIns="0" bIns="0" rIns="0">
            <a:spAutoFit/>
          </a:bodyPr>
          <a:lstStyle/>
          <a:p>
            <a:pPr algn="ctr">
              <a:lnSpc>
                <a:spcPts val="2380"/>
              </a:lnSpc>
            </a:pPr>
            <a:r>
              <a:rPr lang="en-US" sz="1700" b="true">
                <a:solidFill>
                  <a:srgbClr val="FFFFFF"/>
                </a:solidFill>
                <a:latin typeface="Canva Sans Bold"/>
                <a:ea typeface="Canva Sans Bold"/>
                <a:cs typeface="Canva Sans Bold"/>
                <a:sym typeface="Canva Sans Bold"/>
              </a:rPr>
              <a:t>JavaScript</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28665" y="645697"/>
            <a:ext cx="16598104" cy="995428"/>
            <a:chOff x="0" y="0"/>
            <a:chExt cx="4371517" cy="262170"/>
          </a:xfrm>
        </p:grpSpPr>
        <p:sp>
          <p:nvSpPr>
            <p:cNvPr name="Freeform 3" id="3"/>
            <p:cNvSpPr/>
            <p:nvPr/>
          </p:nvSpPr>
          <p:spPr>
            <a:xfrm flipH="false" flipV="false" rot="0">
              <a:off x="0" y="0"/>
              <a:ext cx="4371517" cy="262170"/>
            </a:xfrm>
            <a:custGeom>
              <a:avLst/>
              <a:gdLst/>
              <a:ahLst/>
              <a:cxnLst/>
              <a:rect r="r" b="b" t="t" l="l"/>
              <a:pathLst>
                <a:path h="262170" w="4371517">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4371517" cy="30027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true" flipV="false" rot="2100837">
            <a:off x="8982673" y="428119"/>
            <a:ext cx="8310061" cy="8781453"/>
          </a:xfrm>
          <a:custGeom>
            <a:avLst/>
            <a:gdLst/>
            <a:ahLst/>
            <a:cxnLst/>
            <a:rect r="r" b="b" t="t" l="l"/>
            <a:pathLst>
              <a:path h="8781453" w="8310061">
                <a:moveTo>
                  <a:pt x="8310061" y="0"/>
                </a:moveTo>
                <a:lnTo>
                  <a:pt x="0" y="0"/>
                </a:lnTo>
                <a:lnTo>
                  <a:pt x="0" y="8781453"/>
                </a:lnTo>
                <a:lnTo>
                  <a:pt x="8310061" y="8781453"/>
                </a:lnTo>
                <a:lnTo>
                  <a:pt x="8310061" y="0"/>
                </a:lnTo>
                <a:close/>
              </a:path>
            </a:pathLst>
          </a:custGeom>
          <a:blipFill>
            <a:blip r:embed="rId2"/>
            <a:stretch>
              <a:fillRect l="0" t="0" r="-381" b="-1869"/>
            </a:stretch>
          </a:blipFill>
        </p:spPr>
      </p:sp>
      <p:sp>
        <p:nvSpPr>
          <p:cNvPr name="Freeform 6" id="6"/>
          <p:cNvSpPr/>
          <p:nvPr/>
        </p:nvSpPr>
        <p:spPr>
          <a:xfrm flipH="false" flipV="false" rot="0">
            <a:off x="12850445"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7173813"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171305" y="879197"/>
            <a:ext cx="528429" cy="528429"/>
          </a:xfrm>
          <a:custGeom>
            <a:avLst/>
            <a:gdLst/>
            <a:ahLst/>
            <a:cxnLst/>
            <a:rect r="r" b="b" t="t" l="l"/>
            <a:pathLst>
              <a:path h="528429" w="528429">
                <a:moveTo>
                  <a:pt x="0" y="0"/>
                </a:moveTo>
                <a:lnTo>
                  <a:pt x="528429" y="0"/>
                </a:lnTo>
                <a:lnTo>
                  <a:pt x="528429" y="528429"/>
                </a:lnTo>
                <a:lnTo>
                  <a:pt x="0" y="52842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928665" y="3213525"/>
            <a:ext cx="11411477" cy="2203560"/>
          </a:xfrm>
          <a:prstGeom prst="rect">
            <a:avLst/>
          </a:prstGeom>
        </p:spPr>
        <p:txBody>
          <a:bodyPr anchor="t" rtlCol="false" tIns="0" lIns="0" bIns="0" rIns="0">
            <a:spAutoFit/>
          </a:bodyPr>
          <a:lstStyle/>
          <a:p>
            <a:pPr algn="l">
              <a:lnSpc>
                <a:spcPts val="15959"/>
              </a:lnSpc>
            </a:pPr>
            <a:r>
              <a:rPr lang="en-US" sz="14508" b="true">
                <a:solidFill>
                  <a:srgbClr val="FBF9F1"/>
                </a:solidFill>
                <a:latin typeface="Poppins Bold"/>
                <a:ea typeface="Poppins Bold"/>
                <a:cs typeface="Poppins Bold"/>
                <a:sym typeface="Poppins Bold"/>
              </a:rPr>
              <a:t>THANK YOU</a:t>
            </a:r>
            <a:r>
              <a:rPr lang="en-US" sz="14508" b="true">
                <a:solidFill>
                  <a:srgbClr val="FBF9F1"/>
                </a:solidFill>
                <a:latin typeface="Poppins Bold"/>
                <a:ea typeface="Poppins Bold"/>
                <a:cs typeface="Poppins Bold"/>
                <a:sym typeface="Poppins Bold"/>
              </a:rPr>
              <a:t> </a:t>
            </a:r>
          </a:p>
        </p:txBody>
      </p:sp>
      <p:sp>
        <p:nvSpPr>
          <p:cNvPr name="TextBox 10" id="10"/>
          <p:cNvSpPr txBox="true"/>
          <p:nvPr/>
        </p:nvSpPr>
        <p:spPr>
          <a:xfrm rot="0">
            <a:off x="1896669" y="882426"/>
            <a:ext cx="4535372" cy="464820"/>
          </a:xfrm>
          <a:prstGeom prst="rect">
            <a:avLst/>
          </a:prstGeom>
        </p:spPr>
        <p:txBody>
          <a:bodyPr anchor="t" rtlCol="false" tIns="0" lIns="0" bIns="0" rIns="0">
            <a:spAutoFit/>
          </a:bodyPr>
          <a:lstStyle/>
          <a:p>
            <a:pPr algn="l">
              <a:lnSpc>
                <a:spcPts val="3779"/>
              </a:lnSpc>
              <a:spcBef>
                <a:spcPct val="0"/>
              </a:spcBef>
            </a:pPr>
            <a:r>
              <a:rPr lang="en-US" sz="2700">
                <a:solidFill>
                  <a:srgbClr val="E5E1DA"/>
                </a:solidFill>
                <a:latin typeface="Lato"/>
                <a:ea typeface="Lato"/>
                <a:cs typeface="Lato"/>
                <a:sym typeface="Lato"/>
              </a:rPr>
              <a:t>PENTAGON</a:t>
            </a:r>
          </a:p>
        </p:txBody>
      </p:sp>
      <p:sp>
        <p:nvSpPr>
          <p:cNvPr name="TextBox 11" id="11"/>
          <p:cNvSpPr txBox="true"/>
          <p:nvPr/>
        </p:nvSpPr>
        <p:spPr>
          <a:xfrm rot="0">
            <a:off x="928665" y="7119480"/>
            <a:ext cx="6096698" cy="566420"/>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VELOCITY</a:t>
            </a:r>
          </a:p>
        </p:txBody>
      </p:sp>
      <p:sp>
        <p:nvSpPr>
          <p:cNvPr name="TextBox 12" id="12"/>
          <p:cNvSpPr txBox="true"/>
          <p:nvPr/>
        </p:nvSpPr>
        <p:spPr>
          <a:xfrm rot="0">
            <a:off x="1529481" y="9244648"/>
            <a:ext cx="3572146"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LOCAL HOST.....</a:t>
            </a:r>
          </a:p>
        </p:txBody>
      </p:sp>
      <p:sp>
        <p:nvSpPr>
          <p:cNvPr name="TextBox 13" id="13"/>
          <p:cNvSpPr txBox="true"/>
          <p:nvPr/>
        </p:nvSpPr>
        <p:spPr>
          <a:xfrm rot="0">
            <a:off x="7773888" y="9244648"/>
            <a:ext cx="3725926"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8p.akash2008@gmail.com</a:t>
            </a:r>
          </a:p>
        </p:txBody>
      </p:sp>
      <p:sp>
        <p:nvSpPr>
          <p:cNvPr name="TextBox 14" id="14"/>
          <p:cNvSpPr txBox="true"/>
          <p:nvPr/>
        </p:nvSpPr>
        <p:spPr>
          <a:xfrm rot="0">
            <a:off x="13451260" y="9244648"/>
            <a:ext cx="4316991"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NITW</a:t>
            </a:r>
          </a:p>
        </p:txBody>
      </p:sp>
      <p:sp>
        <p:nvSpPr>
          <p:cNvPr name="TextBox 15" id="15"/>
          <p:cNvSpPr txBox="true"/>
          <p:nvPr/>
        </p:nvSpPr>
        <p:spPr>
          <a:xfrm rot="0">
            <a:off x="928665" y="5417085"/>
            <a:ext cx="11411477" cy="831853"/>
          </a:xfrm>
          <a:prstGeom prst="rect">
            <a:avLst/>
          </a:prstGeom>
        </p:spPr>
        <p:txBody>
          <a:bodyPr anchor="t" rtlCol="false" tIns="0" lIns="0" bIns="0" rIns="0">
            <a:spAutoFit/>
          </a:bodyPr>
          <a:lstStyle/>
          <a:p>
            <a:pPr algn="l">
              <a:lnSpc>
                <a:spcPts val="6050"/>
              </a:lnSpc>
            </a:pPr>
            <a:r>
              <a:rPr lang="en-US" sz="5500">
                <a:solidFill>
                  <a:srgbClr val="FBF9F1"/>
                </a:solidFill>
                <a:latin typeface="Poppins"/>
                <a:ea typeface="Poppins"/>
                <a:cs typeface="Poppins"/>
                <a:sym typeface="Poppins"/>
              </a:rPr>
              <a:t>for your time and attention</a:t>
            </a:r>
          </a:p>
        </p:txBody>
      </p:sp>
      <p:sp>
        <p:nvSpPr>
          <p:cNvPr name="Freeform 16" id="16"/>
          <p:cNvSpPr/>
          <p:nvPr/>
        </p:nvSpPr>
        <p:spPr>
          <a:xfrm flipH="false" flipV="false" rot="0">
            <a:off x="928665"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DAG_WOeeQmw</dc:identifier>
  <dcterms:modified xsi:type="dcterms:W3CDTF">2011-08-01T06:04:30Z</dcterms:modified>
  <cp:revision>1</cp:revision>
  <dc:title>PENTAGON</dc:title>
</cp:coreProperties>
</file>

<file path=docProps/thumbnail.jpeg>
</file>